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74"/>
  </p:notesMasterIdLst>
  <p:handoutMasterIdLst>
    <p:handoutMasterId r:id="rId75"/>
  </p:handoutMasterIdLst>
  <p:sldIdLst>
    <p:sldId id="500" r:id="rId3"/>
    <p:sldId id="710" r:id="rId4"/>
    <p:sldId id="864" r:id="rId5"/>
    <p:sldId id="835" r:id="rId6"/>
    <p:sldId id="832" r:id="rId7"/>
    <p:sldId id="865" r:id="rId8"/>
    <p:sldId id="836" r:id="rId9"/>
    <p:sldId id="833" r:id="rId10"/>
    <p:sldId id="737" r:id="rId11"/>
    <p:sldId id="837" r:id="rId12"/>
    <p:sldId id="838" r:id="rId13"/>
    <p:sldId id="738" r:id="rId14"/>
    <p:sldId id="866" r:id="rId15"/>
    <p:sldId id="739" r:id="rId16"/>
    <p:sldId id="711" r:id="rId17"/>
    <p:sldId id="776" r:id="rId18"/>
    <p:sldId id="839" r:id="rId19"/>
    <p:sldId id="740" r:id="rId20"/>
    <p:sldId id="840" r:id="rId21"/>
    <p:sldId id="741" r:id="rId22"/>
    <p:sldId id="861" r:id="rId23"/>
    <p:sldId id="712" r:id="rId24"/>
    <p:sldId id="742" r:id="rId25"/>
    <p:sldId id="777" r:id="rId26"/>
    <p:sldId id="778" r:id="rId27"/>
    <p:sldId id="862" r:id="rId28"/>
    <p:sldId id="847" r:id="rId29"/>
    <p:sldId id="848" r:id="rId30"/>
    <p:sldId id="714" r:id="rId31"/>
    <p:sldId id="780" r:id="rId32"/>
    <p:sldId id="875" r:id="rId33"/>
    <p:sldId id="876" r:id="rId34"/>
    <p:sldId id="877" r:id="rId35"/>
    <p:sldId id="849" r:id="rId36"/>
    <p:sldId id="874" r:id="rId37"/>
    <p:sldId id="867" r:id="rId38"/>
    <p:sldId id="850" r:id="rId39"/>
    <p:sldId id="852" r:id="rId40"/>
    <p:sldId id="853" r:id="rId41"/>
    <p:sldId id="855" r:id="rId42"/>
    <p:sldId id="745" r:id="rId43"/>
    <p:sldId id="868" r:id="rId44"/>
    <p:sldId id="869" r:id="rId45"/>
    <p:sldId id="870" r:id="rId46"/>
    <p:sldId id="871" r:id="rId47"/>
    <p:sldId id="872" r:id="rId48"/>
    <p:sldId id="746" r:id="rId49"/>
    <p:sldId id="747" r:id="rId50"/>
    <p:sldId id="822" r:id="rId51"/>
    <p:sldId id="782" r:id="rId52"/>
    <p:sldId id="783" r:id="rId53"/>
    <p:sldId id="873" r:id="rId54"/>
    <p:sldId id="784" r:id="rId55"/>
    <p:sldId id="842" r:id="rId56"/>
    <p:sldId id="715" r:id="rId57"/>
    <p:sldId id="786" r:id="rId58"/>
    <p:sldId id="716" r:id="rId59"/>
    <p:sldId id="843" r:id="rId60"/>
    <p:sldId id="749" r:id="rId61"/>
    <p:sldId id="787" r:id="rId62"/>
    <p:sldId id="856" r:id="rId63"/>
    <p:sldId id="825" r:id="rId64"/>
    <p:sldId id="826" r:id="rId65"/>
    <p:sldId id="827" r:id="rId66"/>
    <p:sldId id="844" r:id="rId67"/>
    <p:sldId id="828" r:id="rId68"/>
    <p:sldId id="829" r:id="rId69"/>
    <p:sldId id="831" r:id="rId70"/>
    <p:sldId id="857" r:id="rId71"/>
    <p:sldId id="858" r:id="rId72"/>
    <p:sldId id="681" r:id="rId7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7" autoAdjust="0"/>
    <p:restoredTop sz="87500" autoAdjust="0"/>
  </p:normalViewPr>
  <p:slideViewPr>
    <p:cSldViewPr snapToGrid="0">
      <p:cViewPr varScale="1">
        <p:scale>
          <a:sx n="64" d="100"/>
          <a:sy n="64" d="100"/>
        </p:scale>
        <p:origin x="19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7.xml"/><Relationship Id="rId21" Type="http://schemas.openxmlformats.org/officeDocument/2006/relationships/slide" Target="slides/slide22.xml"/><Relationship Id="rId42" Type="http://schemas.openxmlformats.org/officeDocument/2006/relationships/slide" Target="slides/slide43.xml"/><Relationship Id="rId47" Type="http://schemas.openxmlformats.org/officeDocument/2006/relationships/slide" Target="slides/slide48.xml"/><Relationship Id="rId63" Type="http://schemas.openxmlformats.org/officeDocument/2006/relationships/slide" Target="slides/slide64.xml"/><Relationship Id="rId68" Type="http://schemas.openxmlformats.org/officeDocument/2006/relationships/slide" Target="slides/slide69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9" Type="http://schemas.openxmlformats.org/officeDocument/2006/relationships/slide" Target="slides/slide30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3.xml"/><Relationship Id="rId37" Type="http://schemas.openxmlformats.org/officeDocument/2006/relationships/slide" Target="slides/slide38.xml"/><Relationship Id="rId40" Type="http://schemas.openxmlformats.org/officeDocument/2006/relationships/slide" Target="slides/slide41.xml"/><Relationship Id="rId45" Type="http://schemas.openxmlformats.org/officeDocument/2006/relationships/slide" Target="slides/slide46.xml"/><Relationship Id="rId53" Type="http://schemas.openxmlformats.org/officeDocument/2006/relationships/slide" Target="slides/slide54.xml"/><Relationship Id="rId58" Type="http://schemas.openxmlformats.org/officeDocument/2006/relationships/slide" Target="slides/slide59.xml"/><Relationship Id="rId66" Type="http://schemas.openxmlformats.org/officeDocument/2006/relationships/slide" Target="slides/slide67.xml"/><Relationship Id="rId5" Type="http://schemas.openxmlformats.org/officeDocument/2006/relationships/slide" Target="slides/slide6.xml"/><Relationship Id="rId61" Type="http://schemas.openxmlformats.org/officeDocument/2006/relationships/slide" Target="slides/slide62.xml"/><Relationship Id="rId19" Type="http://schemas.openxmlformats.org/officeDocument/2006/relationships/slide" Target="slides/slide2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36.xml"/><Relationship Id="rId43" Type="http://schemas.openxmlformats.org/officeDocument/2006/relationships/slide" Target="slides/slide44.xml"/><Relationship Id="rId48" Type="http://schemas.openxmlformats.org/officeDocument/2006/relationships/slide" Target="slides/slide49.xml"/><Relationship Id="rId56" Type="http://schemas.openxmlformats.org/officeDocument/2006/relationships/slide" Target="slides/slide57.xml"/><Relationship Id="rId64" Type="http://schemas.openxmlformats.org/officeDocument/2006/relationships/slide" Target="slides/slide65.xml"/><Relationship Id="rId69" Type="http://schemas.openxmlformats.org/officeDocument/2006/relationships/slide" Target="slides/slide70.xml"/><Relationship Id="rId8" Type="http://schemas.openxmlformats.org/officeDocument/2006/relationships/slide" Target="slides/slide9.xml"/><Relationship Id="rId51" Type="http://schemas.openxmlformats.org/officeDocument/2006/relationships/slide" Target="slides/slide52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4.xml"/><Relationship Id="rId38" Type="http://schemas.openxmlformats.org/officeDocument/2006/relationships/slide" Target="slides/slide39.xml"/><Relationship Id="rId46" Type="http://schemas.openxmlformats.org/officeDocument/2006/relationships/slide" Target="slides/slide47.xml"/><Relationship Id="rId59" Type="http://schemas.openxmlformats.org/officeDocument/2006/relationships/slide" Target="slides/slide60.xml"/><Relationship Id="rId67" Type="http://schemas.openxmlformats.org/officeDocument/2006/relationships/slide" Target="slides/slide68.xml"/><Relationship Id="rId20" Type="http://schemas.openxmlformats.org/officeDocument/2006/relationships/slide" Target="slides/slide21.xml"/><Relationship Id="rId41" Type="http://schemas.openxmlformats.org/officeDocument/2006/relationships/slide" Target="slides/slide42.xml"/><Relationship Id="rId54" Type="http://schemas.openxmlformats.org/officeDocument/2006/relationships/slide" Target="slides/slide55.xml"/><Relationship Id="rId62" Type="http://schemas.openxmlformats.org/officeDocument/2006/relationships/slide" Target="slides/slide63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36" Type="http://schemas.openxmlformats.org/officeDocument/2006/relationships/slide" Target="slides/slide37.xml"/><Relationship Id="rId49" Type="http://schemas.openxmlformats.org/officeDocument/2006/relationships/slide" Target="slides/slide50.xml"/><Relationship Id="rId57" Type="http://schemas.openxmlformats.org/officeDocument/2006/relationships/slide" Target="slides/slide58.xml"/><Relationship Id="rId10" Type="http://schemas.openxmlformats.org/officeDocument/2006/relationships/slide" Target="slides/slide11.xml"/><Relationship Id="rId31" Type="http://schemas.openxmlformats.org/officeDocument/2006/relationships/slide" Target="slides/slide32.xml"/><Relationship Id="rId44" Type="http://schemas.openxmlformats.org/officeDocument/2006/relationships/slide" Target="slides/slide45.xml"/><Relationship Id="rId52" Type="http://schemas.openxmlformats.org/officeDocument/2006/relationships/slide" Target="slides/slide53.xml"/><Relationship Id="rId60" Type="http://schemas.openxmlformats.org/officeDocument/2006/relationships/slide" Target="slides/slide61.xml"/><Relationship Id="rId65" Type="http://schemas.openxmlformats.org/officeDocument/2006/relationships/slide" Target="slides/slide66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39" Type="http://schemas.openxmlformats.org/officeDocument/2006/relationships/slide" Target="slides/slide40.xml"/><Relationship Id="rId34" Type="http://schemas.openxmlformats.org/officeDocument/2006/relationships/slide" Target="slides/slide35.xml"/><Relationship Id="rId50" Type="http://schemas.openxmlformats.org/officeDocument/2006/relationships/slide" Target="slides/slide51.xml"/><Relationship Id="rId55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22244E67-557B-7741-B9F5-F61AA18495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 defTabSz="903244">
                <a:lnSpc>
                  <a:spcPct val="100000"/>
                </a:lnSpc>
                <a:buNone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D9030C1-C977-B14B-8EB7-BA2B30FCDB6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Программа Сетевой академии Cisco</a:t>
            </a:r>
          </a:p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Введение</a:t>
            </a:r>
            <a:r>
              <a:rPr lang="en-US" sz="1200" b="1" i="0" baseline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в сетевые технологии</a:t>
            </a:r>
            <a:endParaRPr lang="en-US" b="1" dirty="0"/>
          </a:p>
          <a:p>
            <a:pPr marL="112746" indent="-112746" algn="l" defTabSz="1020745">
              <a:buNone/>
            </a:pPr>
            <a:r>
              <a:rPr lang="en-US" sz="13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Глава 5. Ethernet</a:t>
            </a:r>
            <a:endParaRPr lang="en-GB" b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574A9B6-3F6D-3B47-A0D1-43AF6B39116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5.1.1.3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574A9B6-3F6D-3B47-A0D1-43AF6B39116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5.1.1.3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997A419-355F-A04A-96E0-21643AF8E9F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5.1.1.4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5B83846-9024-7C4F-A163-5F8E27AA251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z="8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baseline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5.1.1.5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96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5B83846-9024-7C4F-A163-5F8E27AA251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z="8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baseline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5.1.1.5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8CB8B7B-A862-E446-99E3-A3C8F6158C0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5.1.2.1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8CB8B7B-A862-E446-99E3-A3C8F6158C0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5.1.2.2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8CB8B7B-A862-E446-99E3-A3C8F6158C0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5.1.2.2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960854F-6099-C645-9633-B44CFEAB8F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5.1.2.3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960854F-6099-C645-9633-B44CFEAB8F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5.1.2.3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859D19-92DA-A548-BF2C-F95AABC3A61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5.1.1.1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2E39C6E-D319-AF40-9A28-E04C69946AD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z="8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5.1.3.1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F6F4329-8DEA-444B-9229-A52CA4B7B89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z="8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5.1.3.2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DD0A88C-0B63-DF4B-BFCD-075DA185B79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baseline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5.1.3.3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17FB9E6-8694-144F-93D6-FB3ABD0E94A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5.1.3.4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17FB9E6-8694-144F-93D6-FB3ABD0E94A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5.1.3.5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17FB9E6-8694-144F-93D6-FB3ABD0E94A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5.1.4.1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D993268-E953-2F42-8C5E-336561899F8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5.1.4.2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D993268-E953-2F42-8C5E-336561899F8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5.1.4.2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5.2.1.1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5.2.1.1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859D19-92DA-A548-BF2C-F95AABC3A61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77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5.2.1.2/5.2.1.3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5.2.1.2/5.2.1.3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97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5.2.1.2/5.2.1.3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50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5.2.1.2/5.2.1.3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6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5.2.1.3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64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8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5.2.1.3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5.2.1.3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5.2.1.3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859D19-92DA-A548-BF2C-F95AABC3A61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5.1.1.1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C451AD-8F12-D142-8818-C70BDAC90ED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5.2.1.3</a:t>
            </a:r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5.2.1.4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79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162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10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897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3927EE6-0587-B643-8AE4-3395E115027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08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7722882-7E70-6043-B58D-8E593AE71A7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5.2.1.5</a:t>
            </a:r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1A4364D-7D8A-FF42-B132-A95366D6343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5.2.1.6</a:t>
            </a:r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1A4364D-7D8A-FF42-B132-A95366D6343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49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5.2.2.1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859D19-92DA-A548-BF2C-F95AABC3A61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5.1.1.1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1A4364D-7D8A-FF42-B132-A95366D6343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50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5.2.2.2</a:t>
            </a:r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26C4740-6176-6B42-AE8B-248565D0523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51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5.3.1.1</a:t>
            </a:r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26C4740-6176-6B42-AE8B-248565D0523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52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228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26C4740-6176-6B42-AE8B-248565D0523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53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5.3.1.2</a:t>
            </a:r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26C4740-6176-6B42-AE8B-248565D0523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54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5.3.1.2</a:t>
            </a:r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A6E3D4-1973-8345-B700-18055B1FEF9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55</a:t>
            </a:fld>
            <a:endParaRPr lang="en-US" sz="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5.3.1.3</a:t>
            </a:r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FA6E3D4-1973-8345-B700-18055B1FEF9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56</a:t>
            </a:fld>
            <a:endParaRPr lang="en-US" sz="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5.3.1.4</a:t>
            </a:r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B7DDF54-6F0F-7949-9A6F-AE3E2DFFAA6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57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baseline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5.3.1.5</a:t>
            </a:r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B7DDF54-6F0F-7949-9A6F-AE3E2DFFAA6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58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baseline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5.3.1.6</a:t>
            </a:r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59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5.3.1.8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859D19-92DA-A548-BF2C-F95AABC3A61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5.1.1.1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451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60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5.3.2.1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61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5.3.2.1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62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5.3.2.2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63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5.3.3.1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64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5.3.3.2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65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5.3.3.2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66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5.3.3.3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67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5.3.3.4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68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5.4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69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5.4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B085E8B-D399-554D-A2F9-428D37D8558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5.1.1.2</a:t>
            </a:r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C92755B-29FD-8743-9094-C0E3A734D22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70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5.4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B085E8B-D399-554D-A2F9-428D37D8558B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5.1.1.2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574A9B6-3F6D-3B47-A0D1-43AF6B39116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5.1.1.3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2007–2010. Все права защищены.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Общедоступная информация корпорации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Глава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DC7FBAF0-BCF5-8741-945F-3C6763791038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7F1BC4EF-034A-F647-AA58-B71D58802FDB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2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Глава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28856D66-2D7E-BA44-8BF8-F720D8CAD36C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2007–2010. Все права защищены.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Общедоступная информация корпорации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6084AB3D-AE30-934E-B0BC-A74C2CCEE444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379492"/>
            <a:ext cx="8733677" cy="508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Глава 5.</a:t>
            </a:r>
            <a:b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Ethernet</a:t>
            </a:r>
            <a:endParaRPr lang="ru-RU" sz="280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ru-RU" sz="2400" b="1" i="0" smtClean="0">
                <a:solidFill>
                  <a:srgbClr val="000000"/>
                </a:solidFill>
                <a:latin typeface="Arial"/>
              </a:rPr>
              <a:t>Введение в сетевые технологии</a:t>
            </a:r>
            <a:endParaRPr lang="ru-RU" sz="2400"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13700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Управление доступом к среде передачи данных</a:t>
            </a:r>
            <a:endParaRPr lang="ru-RU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5052" y="1626230"/>
            <a:ext cx="8988948" cy="5086416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sz="21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CSMA </a:t>
            </a:r>
            <a:r>
              <a:rPr lang="ru-RU" sz="21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 обнаружением коллизий</a:t>
            </a:r>
            <a:r>
              <a:rPr lang="en-US" sz="21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(CSMA/CD):</a:t>
            </a:r>
            <a:endParaRPr lang="ru-RU" sz="2100" dirty="0" smtClean="0"/>
          </a:p>
          <a:p>
            <a:pPr marL="576255" indent="-4572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AutoNum type="arabicPeriod"/>
            </a:pPr>
            <a:r>
              <a:rPr lang="ru-RU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Устройство осуществляет мониторинг среды передачи данных на наличие сигнала</a:t>
            </a:r>
          </a:p>
          <a:p>
            <a:pPr marL="576255" indent="-4572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AutoNum type="arabicPeriod"/>
            </a:pPr>
            <a:r>
              <a:rPr lang="ru-RU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При отсутствии сигнала данных (означает, что среда передачи данных свободна) устройство выполняет передачу данных.</a:t>
            </a:r>
          </a:p>
          <a:p>
            <a:pPr marL="576255" indent="-4572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AutoNum type="arabicPeriod"/>
            </a:pPr>
            <a:r>
              <a:rPr lang="ru-RU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Если впоследствии обнаруживаются сигналы, означающие, что в то же время передачу данных осуществляло другое устройство, передача данных на всех устройствах прерывается и переносится на другое время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830153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42728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Управление доступом к среде передачи данных</a:t>
            </a:r>
            <a:endParaRPr lang="ru-RU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5052" y="1684286"/>
            <a:ext cx="8733677" cy="5086416"/>
          </a:xfrm>
        </p:spPr>
        <p:txBody>
          <a:bodyPr/>
          <a:lstStyle/>
          <a:p>
            <a:pPr marL="320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b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CSMA c </a:t>
            </a:r>
            <a:r>
              <a:rPr lang="ru-RU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предотвращением коллизий (</a:t>
            </a:r>
            <a:r>
              <a:rPr lang="en-US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CSMA/CA</a:t>
            </a:r>
            <a:r>
              <a:rPr lang="ru-RU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)</a:t>
            </a:r>
            <a:endParaRPr lang="ru-RU" b="1" dirty="0" smtClean="0"/>
          </a:p>
          <a:p>
            <a:pPr marL="633405" indent="-51435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AutoNum type="arabicPeriod"/>
            </a:pPr>
            <a:r>
              <a:rPr lang="ru-RU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Устройство изучает среду передачи данных на предмет наличия сигнала данных: если среда передачи данных свободна, то устройство отправляет ей уведомление о своём намерении использовать её ресурсы. </a:t>
            </a:r>
            <a:endParaRPr lang="ru-RU" sz="2800" dirty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marL="633405" indent="-51435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AutoNum type="arabicPeriod"/>
            </a:pPr>
            <a:r>
              <a:rPr lang="ru-RU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Затем устройство отправляет данные.</a:t>
            </a:r>
          </a:p>
          <a:p>
            <a:pPr marL="633405" indent="-51435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AutoNum type="arabicPeriod"/>
            </a:pPr>
            <a:r>
              <a:rPr lang="ru-RU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Используется технологиями беспроводной сети 802.11</a:t>
            </a:r>
            <a:endParaRPr lang="ru-RU" sz="2800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2784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46816" y="1106691"/>
            <a:ext cx="7464138" cy="55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MAC-адрес: Ethernet-личность</a:t>
            </a:r>
            <a:endParaRPr lang="ru-RU"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Обработка кадров</a:t>
            </a:r>
            <a:endParaRPr lang="ru-RU" sz="280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771" y="1336431"/>
            <a:ext cx="8690253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MAC-адреса, назначенные рабочим станциям, серверам, принтерам, коммутаторам и маршрутизаторам 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Например, MAC-адреса: 00-05-9A-3C-78-00, 00:05:9A:3C:78:00 или 0005.9A3C.7800.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Сообщение, переадресованное сети </a:t>
            </a:r>
            <a:r>
              <a:rPr lang="ru-RU" sz="20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Ethernet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, присоединяет данные заголовка к пакету и содержит исходный и конечный MAC-адрес назначения.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Каждый сетевой адаптер просматривает данные, чтобы определить, совпадает ли конечный MAC-адрес назначения в кадре с физическим MAC-адресом устройства, сохранённым в ОЗУ.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При отсутствии совпадения устройство отбрасывает кадр.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При наличии совпадения с конечным MAC-адресом назначения кадра сетевой адаптер передаёт кадр вверх по уровням OSI, где происходит процесс </a:t>
            </a:r>
            <a:r>
              <a:rPr lang="ru-RU" sz="20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декапсуляции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.</a:t>
            </a:r>
          </a:p>
          <a:p>
            <a:pPr marL="800100" lvl="1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Arial"/>
              <a:buChar char="•"/>
            </a:pP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06019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Обработка кадров</a:t>
            </a:r>
            <a:endParaRPr lang="ru-RU" sz="2800">
              <a:latin typeface="Arial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3" y="1232592"/>
            <a:ext cx="7872838" cy="547732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246742" y="293010"/>
            <a:ext cx="8815473" cy="8960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Атрибуты кадра Ethernet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Инкапсуляция Ethernet</a:t>
            </a:r>
            <a:endParaRPr lang="ru-RU" sz="240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320802"/>
            <a:ext cx="8592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Скорость ранних версий Ethernet была относительно низкой, всего 10 Мбит/с.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В настоящее время она составляет 10 Гбит в секунду и выше.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2639" y="2529774"/>
            <a:ext cx="7478684" cy="407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246742" y="293010"/>
            <a:ext cx="8815473" cy="8960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Атрибуты кадра Ethernet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Размер кадра Ethernet</a:t>
            </a:r>
            <a:endParaRPr lang="ru-RU" sz="240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9314" y="1407887"/>
            <a:ext cx="8432800" cy="504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Стандарты Ethernet II и IEEE 802.3 определяют минимальный размер кадра как 64 байт, а максимальный — как 1518 байт.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Кадры длиной менее 64 байт считаются «фрагментами коллизии» или «карликовыми кадрами».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Если размер переданного кадра не достигает минимального значения или превышает максимальное, принимающее устройство отбрасывает кадр. 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На физическом уровне различные версии стандарта Ethernet различаются используемыми методами обнаружения и размещения данных в среде передачи данных.</a:t>
            </a:r>
            <a:endParaRPr lang="ru-RU" sz="2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711441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328527" y="243134"/>
            <a:ext cx="8815473" cy="896038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Атрибуты кадра Ethernet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Размер кадра Ethernet</a:t>
            </a:r>
            <a:endParaRPr lang="ru-RU" sz="2400"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8827" y="1359444"/>
            <a:ext cx="7704895" cy="50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3168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Атрибуты кадра Ethernet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Введение в кадр Ethernet</a:t>
            </a:r>
            <a:endParaRPr lang="ru-RU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0286" y="3845221"/>
            <a:ext cx="3265714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22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Поля «Преамбула» и «Начало разделителя кадра»</a:t>
            </a:r>
            <a:endParaRPr lang="ru-RU" sz="2200" dirty="0" smtClean="0"/>
          </a:p>
          <a:p>
            <a:pPr algn="l">
              <a:buNone/>
            </a:pPr>
            <a:r>
              <a:rPr lang="ru-RU" sz="2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Используются для синхронизации отправляющих устройств с принимающими</a:t>
            </a:r>
            <a:endParaRPr lang="ru-RU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425370" y="3845221"/>
            <a:ext cx="2757715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ru-RU" sz="22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Поле «Длина/тип»</a:t>
            </a:r>
            <a:endParaRPr lang="ru-RU" sz="2200" dirty="0" smtClean="0"/>
          </a:p>
          <a:p>
            <a:pPr algn="l">
              <a:buNone/>
            </a:pPr>
            <a:r>
              <a:rPr lang="ru-RU" sz="2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Определяет точную длину поля данных кадра и описывает применяемый протокол</a:t>
            </a:r>
            <a:endParaRPr lang="ru-RU" sz="2200" dirty="0" smtClean="0"/>
          </a:p>
          <a:p>
            <a:pPr algn="ctr">
              <a:lnSpc>
                <a:spcPct val="90000"/>
              </a:lnSpc>
              <a:buNone/>
            </a:pPr>
            <a:endParaRPr lang="ru-RU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6081485" y="3845221"/>
            <a:ext cx="2844799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ru-RU" sz="22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Поля «Данные» и «Заполнение»</a:t>
            </a:r>
            <a:endParaRPr lang="ru-RU" sz="2200" dirty="0" smtClean="0"/>
          </a:p>
          <a:p>
            <a:pPr algn="l">
              <a:buNone/>
            </a:pPr>
            <a:r>
              <a:rPr lang="ru-RU" sz="2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Содержат инкапсулированные данные с более высокого уровня, пакет IPv4</a:t>
            </a:r>
          </a:p>
          <a:p>
            <a:pPr algn="ctr">
              <a:lnSpc>
                <a:spcPct val="90000"/>
              </a:lnSpc>
              <a:buNone/>
            </a:pPr>
            <a:endParaRPr lang="ru-RU" sz="2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t="6752" b="17038"/>
          <a:stretch>
            <a:fillRect/>
          </a:stretch>
        </p:blipFill>
        <p:spPr bwMode="auto">
          <a:xfrm>
            <a:off x="370324" y="1393371"/>
            <a:ext cx="8378884" cy="222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Атрибуты кадра Ethernet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Введение в кадр Ethernet</a:t>
            </a:r>
            <a:endParaRPr lang="ru-RU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83657" y="3990366"/>
            <a:ext cx="6125030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Поле «Контрольная последовательность кадра»</a:t>
            </a:r>
            <a:endParaRPr lang="ru-RU" dirty="0" smtClean="0"/>
          </a:p>
          <a:p>
            <a:pPr algn="l">
              <a:buNone/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Используется для обнаружения ошибок в кадрах с циклическим избыточным кодом (4 байта); если расчёты для источника и принимающего устройства совпадают, ошибки не возникают. </a:t>
            </a:r>
            <a:endParaRPr lang="ru-RU" sz="2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 t="6752" b="17038"/>
          <a:stretch>
            <a:fillRect/>
          </a:stretch>
        </p:blipFill>
        <p:spPr bwMode="auto">
          <a:xfrm>
            <a:off x="370324" y="1393371"/>
            <a:ext cx="8378884" cy="222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4721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</a:t>
            </a:r>
            <a:r>
              <a:rPr lang="ru-RU" sz="1800" b="1" i="0" dirty="0" err="1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Ethernet</a:t>
            </a: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endParaRPr lang="ru-RU" dirty="0">
              <a:latin typeface="Arial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47" y="813492"/>
            <a:ext cx="7084166" cy="5706351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Ethernet MAC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MAC-адреса и шестнадцатеричные значения</a:t>
            </a:r>
            <a:endParaRPr lang="ru-RU" sz="3000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61681" y="1232592"/>
            <a:ext cx="6436530" cy="5601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Ethernet MAC</a:t>
            </a:r>
            <a:r>
              <a:rPr lang="ru-RU" sz="16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16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Представление MAC-адресов</a:t>
            </a:r>
            <a:endParaRPr lang="ru-RU"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18" y="3029719"/>
            <a:ext cx="7730696" cy="332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480366" y="1232592"/>
            <a:ext cx="4403349" cy="234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7552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097"/>
            <a:ext cx="8950133" cy="661871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1" y="385998"/>
            <a:ext cx="8769246" cy="657693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875" y="5686412"/>
            <a:ext cx="387809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MAC-адрес многоадресной рассылки представляет собой специальное значение, которое в шестнадцатеричном формате начинается с 01-00-5E.</a:t>
            </a:r>
            <a:endParaRPr lang="ru-RU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5303769" y="5783362"/>
            <a:ext cx="3214914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1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Диапазон IPv4-адресов для многоадресной рассылки — от 224.0.0.0 до 239.255.255.255.</a:t>
            </a:r>
            <a:endParaRPr lang="ru-RU" sz="1400" b="1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0" y="-68925"/>
            <a:ext cx="8567400" cy="57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350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MAC-адрес и IP-адрес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MAC-адрес и IP-адрес</a:t>
            </a:r>
            <a:endParaRPr lang="ru-RU" sz="280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743" y="1306284"/>
            <a:ext cx="8665028" cy="534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ru-RU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MAC-адрес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Этот адрес остаётся неизменным. 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Аналогичен имени человека.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Известен также как физический адрес, поскольку физически назначается главному сетевому адаптеру. </a:t>
            </a:r>
          </a:p>
          <a:p>
            <a:pPr algn="l">
              <a:buNone/>
            </a:pPr>
            <a:endParaRPr lang="ru-RU" dirty="0" smtClean="0"/>
          </a:p>
          <a:p>
            <a:pPr algn="l">
              <a:buNone/>
            </a:pPr>
            <a:r>
              <a:rPr lang="ru-RU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IP-адрес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Аналогичен адресу человека. 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Учитывает физическое местонахождение узла. 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Известен как логический адрес, поскольку назначается логически.</a:t>
            </a:r>
          </a:p>
          <a:p>
            <a:pPr marL="342900" indent="-342900" algn="l" defTabSz="814365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/>
              <a:buChar char="§"/>
              <a:tabLst>
                <a:tab pos="3149600" algn="l"/>
              </a:tabLst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Назначается сетевым администратором каждому узлу.</a:t>
            </a:r>
          </a:p>
          <a:p>
            <a:pPr algn="l">
              <a:buNone/>
            </a:pPr>
            <a:endParaRPr lang="ru-RU" dirty="0" smtClean="0"/>
          </a:p>
          <a:p>
            <a:pPr algn="l">
              <a:buNone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Как физический MAC-адрес, так и логический IP-адрес требуются компьютеру для обмена данными в иерархической сети точно так же, как для отправки письма требуется имя и адрес человека.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206866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8369" y="3328585"/>
            <a:ext cx="8083101" cy="352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Ethernet MAC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Сквозное подключение, MAC- и IP-адрес</a:t>
            </a:r>
            <a:endParaRPr lang="ru-RU">
              <a:latin typeface="Arial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9" y="1232592"/>
            <a:ext cx="8443153" cy="28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277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Ethernet MAC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Сквозное подключение, MAC- и IP-адрес</a:t>
            </a:r>
            <a:endParaRPr lang="ru-RU"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1670" y="1449951"/>
            <a:ext cx="6835054" cy="510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9468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Введение в ARP</a:t>
            </a:r>
            <a:endParaRPr lang="ru-RU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16124" y="1232592"/>
            <a:ext cx="7018800" cy="534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6272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Введение в ARP</a:t>
            </a:r>
            <a:endParaRPr lang="ru-RU">
              <a:latin typeface="Arial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91337" y="1488350"/>
            <a:ext cx="8733677" cy="508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u-RU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Назначение протокола ARP </a:t>
            </a:r>
          </a:p>
          <a:p>
            <a:pPr>
              <a:buFont typeface="Wingdings"/>
              <a:buChar char="§"/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Отправляющему узлу требуется способ поиска MAC-адреса места назначения для заданного канала Ethernet.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Протокол ARP выполняет две основные функции:</a:t>
            </a:r>
          </a:p>
          <a:p>
            <a:pPr>
              <a:lnSpc>
                <a:spcPct val="90000"/>
              </a:lnSpc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преобразование IPv4-адресов в МАС-адреса;</a:t>
            </a:r>
          </a:p>
          <a:p>
            <a:pPr>
              <a:lnSpc>
                <a:spcPct val="90000"/>
              </a:lnSpc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хранение таблицы преобразований.</a:t>
            </a:r>
          </a:p>
          <a:p>
            <a:pPr>
              <a:lnSpc>
                <a:spcPct val="90000"/>
              </a:lnSpc>
              <a:buNone/>
            </a:pPr>
            <a:endParaRPr lang="ru-RU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Подуровни LLC и MAC</a:t>
            </a:r>
            <a:endParaRPr lang="ru-RU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10" y="1379491"/>
            <a:ext cx="8089062" cy="4571365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Ethernet — </a:t>
            </a:r>
          </a:p>
          <a:p>
            <a:pPr marL="800100" lvl="1" indent="-342900" algn="l" defTabSz="814365"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наиболее широко распространённая технология сети LAN </a:t>
            </a:r>
          </a:p>
          <a:p>
            <a:pPr marL="800100" lvl="1" indent="-342900" algn="l" defTabSz="814365"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Функционирует на канальном и физическом уровнях </a:t>
            </a:r>
          </a:p>
          <a:p>
            <a:pPr marL="800100" lvl="1" indent="-342900" algn="l" defTabSz="814365"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Семейство сетевых технологий, которые регламентируются стандартами IEEE 802.2 и 802.3</a:t>
            </a:r>
          </a:p>
          <a:p>
            <a:pPr marL="800100" lvl="1" indent="-342900" algn="l" defTabSz="814365"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Поддерживает пропускную способность 10, 100, 1000, 10 000, 40 000 и 100 000 Мбит/с (100 Гбит/с)</a:t>
            </a:r>
            <a:endParaRPr lang="ru-RU" dirty="0" smtClean="0"/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Стандарты Ethernet —</a:t>
            </a:r>
          </a:p>
          <a:p>
            <a:pPr marL="800100" lvl="1" indent="-342900" algn="l" defTabSz="814365"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определяют протоколы 2-го уровня и технологии 1-го уровня</a:t>
            </a:r>
          </a:p>
          <a:p>
            <a:pPr marL="800100" lvl="1" indent="-342900" algn="l" defTabSz="814365"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Работа с двумя отдельными подуровнями в канальном уровне — протокол управления логической связью (LLC) и подуровнем MAC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3438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Функции и принцип действия ARP</a:t>
            </a:r>
            <a:endParaRPr lang="ru-RU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8578" y="1232592"/>
            <a:ext cx="863533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 smtClean="0"/>
              <a:t>Чтобы кадр можно было отправить в среду передачи, ему нужен </a:t>
            </a:r>
            <a:r>
              <a:rPr lang="en-US" dirty="0" smtClean="0"/>
              <a:t>MAC-</a:t>
            </a:r>
            <a:r>
              <a:rPr lang="ru-RU" dirty="0" smtClean="0"/>
              <a:t>адрес назначения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52427"/>
          <a:stretch/>
        </p:blipFill>
        <p:spPr>
          <a:xfrm>
            <a:off x="608101" y="2070792"/>
            <a:ext cx="8071203" cy="3096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523" y="5381469"/>
            <a:ext cx="870744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 smtClean="0"/>
              <a:t>Когда пакет отправляется к канальному уровню для инкапсуляции в кадр, узел обращается к таблице </a:t>
            </a:r>
            <a:r>
              <a:rPr lang="en-US" dirty="0" smtClean="0"/>
              <a:t>ARP </a:t>
            </a:r>
            <a:r>
              <a:rPr lang="ru-RU" dirty="0" smtClean="0"/>
              <a:t>в его памяти, чтобы соп</a:t>
            </a:r>
            <a:r>
              <a:rPr lang="ru-RU" dirty="0"/>
              <a:t>о</a:t>
            </a:r>
            <a:r>
              <a:rPr lang="ru-RU" dirty="0" smtClean="0"/>
              <a:t>ставить </a:t>
            </a:r>
            <a:r>
              <a:rPr lang="en-US" dirty="0" smtClean="0"/>
              <a:t>IP</a:t>
            </a:r>
            <a:r>
              <a:rPr lang="ru-RU" dirty="0" smtClean="0"/>
              <a:t> адрес назначения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09242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Функции и принцип действия ARP</a:t>
            </a:r>
            <a:endParaRPr lang="ru-RU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276" y="1637326"/>
            <a:ext cx="863533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/>
              <a:t>Каждая запись или строка в таблице ARP связывает IP-адрес с MAC-адресом. Таблица ARP временно сохраняет (кэширует) сопоставление устройств в локальной сети.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2276" y="3372787"/>
            <a:ext cx="8492881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 smtClean="0"/>
              <a:t>Узел </a:t>
            </a:r>
            <a:r>
              <a:rPr lang="ru-RU" dirty="0"/>
              <a:t>пытается определить MAC-адрес, сопоставленный с IPv4-адресом назначения. </a:t>
            </a:r>
            <a:endParaRPr lang="ru-RU" dirty="0" smtClean="0"/>
          </a:p>
          <a:p>
            <a:pPr algn="l"/>
            <a:endParaRPr lang="ru-RU" dirty="0"/>
          </a:p>
          <a:p>
            <a:pPr algn="l"/>
            <a:r>
              <a:rPr lang="ru-RU" dirty="0" smtClean="0"/>
              <a:t>Если </a:t>
            </a:r>
            <a:r>
              <a:rPr lang="ru-RU" dirty="0"/>
              <a:t>это сопоставление </a:t>
            </a:r>
            <a:r>
              <a:rPr lang="ru-RU" dirty="0" smtClean="0"/>
              <a:t>найдено</a:t>
            </a:r>
            <a:r>
              <a:rPr lang="ru-RU" dirty="0"/>
              <a:t>, узел использует MAC-адрес в качестве MAC-адреса назначения в кадре, з</a:t>
            </a:r>
            <a:r>
              <a:rPr lang="ru-RU" dirty="0" smtClean="0"/>
              <a:t>атем </a:t>
            </a:r>
            <a:r>
              <a:rPr lang="ru-RU" dirty="0"/>
              <a:t>кадр кодируется в сетевой среде передачи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23571994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Сохранение таблицы ARP</a:t>
            </a:r>
            <a:endParaRPr lang="ru-RU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868" y="1738859"/>
            <a:ext cx="8605358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dirty="0"/>
              <a:t>Таблица ARP сохраняется </a:t>
            </a:r>
            <a:r>
              <a:rPr lang="ru-RU" b="1" dirty="0" smtClean="0"/>
              <a:t>динамически!</a:t>
            </a:r>
            <a:endParaRPr lang="ru-RU" b="1" dirty="0"/>
          </a:p>
          <a:p>
            <a:pPr algn="l"/>
            <a:endParaRPr lang="ru-RU" dirty="0" smtClean="0"/>
          </a:p>
          <a:p>
            <a:pPr algn="l"/>
            <a:r>
              <a:rPr lang="ru-RU" dirty="0" smtClean="0"/>
              <a:t>Существуют </a:t>
            </a:r>
            <a:r>
              <a:rPr lang="ru-RU" dirty="0"/>
              <a:t>два способа, с помощью которых устройство может собирать </a:t>
            </a:r>
            <a:r>
              <a:rPr lang="ru-RU" dirty="0" smtClean="0"/>
              <a:t>MAC-адреса</a:t>
            </a:r>
            <a:r>
              <a:rPr lang="ru-RU" dirty="0"/>
              <a:t>:</a:t>
            </a:r>
            <a:endParaRPr lang="ru-RU" dirty="0" smtClean="0"/>
          </a:p>
          <a:p>
            <a:pPr algn="l"/>
            <a:endParaRPr lang="ru-RU" dirty="0"/>
          </a:p>
          <a:p>
            <a:pPr algn="l"/>
            <a:r>
              <a:rPr lang="ru-RU" b="1" dirty="0" smtClean="0"/>
              <a:t>1. Мониторинг </a:t>
            </a:r>
            <a:r>
              <a:rPr lang="ru-RU" b="1" dirty="0"/>
              <a:t>трафика</a:t>
            </a:r>
            <a:r>
              <a:rPr lang="ru-RU" dirty="0"/>
              <a:t>, который появляется в сегменте локальной сети. Когда узел получает кадры из среды передачи данных, он может зарегистрировать IP- и MAC-адреса источника в виде сопоставления в таблице ARP. </a:t>
            </a:r>
          </a:p>
        </p:txBody>
      </p:sp>
    </p:spTree>
    <p:extLst>
      <p:ext uri="{BB962C8B-B14F-4D97-AF65-F5344CB8AC3E}">
        <p14:creationId xmlns:p14="http://schemas.microsoft.com/office/powerpoint/2010/main" val="13143970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Сохранение таблицы ARP</a:t>
            </a:r>
            <a:endParaRPr lang="ru-RU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3868" y="1394086"/>
            <a:ext cx="8605358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dirty="0" smtClean="0"/>
              <a:t>2. </a:t>
            </a:r>
            <a:r>
              <a:rPr lang="ru-RU" b="1" dirty="0"/>
              <a:t>О</a:t>
            </a:r>
            <a:r>
              <a:rPr lang="ru-RU" b="1" dirty="0" smtClean="0"/>
              <a:t>тправка </a:t>
            </a:r>
            <a:r>
              <a:rPr lang="ru-RU" b="1" dirty="0"/>
              <a:t>запроса </a:t>
            </a:r>
            <a:r>
              <a:rPr lang="ru-RU" b="1" dirty="0" smtClean="0"/>
              <a:t>ARP</a:t>
            </a:r>
          </a:p>
          <a:p>
            <a:pPr algn="l"/>
            <a:endParaRPr lang="ru-RU" dirty="0" smtClean="0"/>
          </a:p>
          <a:p>
            <a:pPr algn="l"/>
            <a:r>
              <a:rPr lang="ru-RU" dirty="0" smtClean="0"/>
              <a:t>Запрос </a:t>
            </a:r>
            <a:r>
              <a:rPr lang="ru-RU" dirty="0"/>
              <a:t>ARP представляет собой широковещательную рассылку </a:t>
            </a:r>
            <a:r>
              <a:rPr lang="ru-RU" dirty="0" smtClean="0"/>
              <a:t>на </a:t>
            </a:r>
            <a:r>
              <a:rPr lang="ru-RU" dirty="0"/>
              <a:t>все устройства в локальной сети </a:t>
            </a:r>
            <a:r>
              <a:rPr lang="ru-RU" dirty="0" err="1"/>
              <a:t>Ethernet</a:t>
            </a:r>
            <a:r>
              <a:rPr lang="ru-RU" dirty="0"/>
              <a:t>. </a:t>
            </a:r>
            <a:endParaRPr lang="ru-RU" dirty="0" smtClean="0"/>
          </a:p>
          <a:p>
            <a:pPr algn="l"/>
            <a:endParaRPr lang="ru-RU" dirty="0"/>
          </a:p>
          <a:p>
            <a:pPr algn="l"/>
            <a:r>
              <a:rPr lang="ru-RU" dirty="0" smtClean="0"/>
              <a:t>Запрос </a:t>
            </a:r>
            <a:r>
              <a:rPr lang="ru-RU" dirty="0"/>
              <a:t>ARP содержит IP-адрес узла назначения и MAC-адрес широковещательной рассылки, FFFF.FFFF.FFFF. Поскольку это широковещательная рассылка, все узлы в локальной сети </a:t>
            </a:r>
            <a:r>
              <a:rPr lang="ru-RU" dirty="0" err="1"/>
              <a:t>Ethernet</a:t>
            </a:r>
            <a:r>
              <a:rPr lang="ru-RU" dirty="0"/>
              <a:t> получат её и обработают содержимое. Ответ поступит от того узла, у которого IP-адрес совпадает с IP-адресом в запросе ARP. </a:t>
            </a:r>
          </a:p>
        </p:txBody>
      </p:sp>
    </p:spTree>
    <p:extLst>
      <p:ext uri="{BB962C8B-B14F-4D97-AF65-F5344CB8AC3E}">
        <p14:creationId xmlns:p14="http://schemas.microsoft.com/office/powerpoint/2010/main" val="35491072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Функции и принцип действия ARP</a:t>
            </a:r>
            <a:endParaRPr lang="ru-RU">
              <a:latin typeface="Arial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4" y="1419489"/>
            <a:ext cx="7810878" cy="49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952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Функции и принцип действия ARP</a:t>
            </a:r>
            <a:endParaRPr lang="ru-RU">
              <a:latin typeface="Arial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4" y="1235446"/>
            <a:ext cx="7875556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90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 b="4233"/>
          <a:stretch>
            <a:fillRect/>
          </a:stretch>
        </p:blipFill>
        <p:spPr bwMode="auto">
          <a:xfrm>
            <a:off x="839567" y="529075"/>
            <a:ext cx="7360052" cy="620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9528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26956" y="458155"/>
            <a:ext cx="7337751" cy="625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2708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 b="4277"/>
          <a:stretch>
            <a:fillRect/>
          </a:stretch>
        </p:blipFill>
        <p:spPr bwMode="auto">
          <a:xfrm>
            <a:off x="1088085" y="583836"/>
            <a:ext cx="7216466" cy="604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6908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736" y="596165"/>
            <a:ext cx="7285933" cy="601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8336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Подуровни LLC и MAC</a:t>
            </a:r>
            <a:endParaRPr lang="ru-RU">
              <a:latin typeface="Arial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03" y="1232592"/>
            <a:ext cx="6804531" cy="55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15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2924" y="414957"/>
            <a:ext cx="7426814" cy="618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3546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71756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Роль ARP в процессе удалённого обмена данными</a:t>
            </a:r>
            <a:endParaRPr lang="ru-RU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1257" y="1712681"/>
            <a:ext cx="8577943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/>
              <a:buChar char="§"/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Если IPv4-узел назначения размещён в локальной сети, кадр использует MAC-адрес этого устройства в качестве MAC-адреса назначения.</a:t>
            </a:r>
            <a:endParaRPr lang="ru-RU" dirty="0" smtClean="0"/>
          </a:p>
          <a:p>
            <a:pPr marL="342900" indent="-342900" algn="l">
              <a:buFont typeface="Wingdings"/>
              <a:buChar char="§"/>
            </a:pPr>
            <a:endParaRPr lang="ru-RU" dirty="0" smtClean="0"/>
          </a:p>
          <a:p>
            <a:pPr marL="342900" indent="-342900" algn="l">
              <a:buFont typeface="Wingdings"/>
              <a:buChar char="§"/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Если IPv4-узел назначения находится за пределами локальной сети, источник использует ARP-процесс для определения МАС-адреса интерфейса маршрутизатора, выступающего в качестве шлюза.</a:t>
            </a:r>
            <a:endParaRPr lang="ru-RU" dirty="0" smtClean="0"/>
          </a:p>
          <a:p>
            <a:pPr marL="342900" indent="-342900" algn="l">
              <a:buFont typeface="Wingdings"/>
              <a:buChar char="§"/>
            </a:pPr>
            <a:endParaRPr lang="ru-RU" dirty="0" smtClean="0"/>
          </a:p>
          <a:p>
            <a:pPr marL="342900" indent="-342900" algn="l">
              <a:buFont typeface="Wingdings"/>
              <a:buChar char="§"/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В случае если запись о шлюзе не добавлена в таблицу, для получения MAC-адреса, связанного с IP-адресом интерфейса маршрутизатора, используется ARP-запрос.</a:t>
            </a:r>
            <a:endParaRPr lang="ru-RU" dirty="0" smtClean="0"/>
          </a:p>
          <a:p>
            <a:pPr algn="ctr">
              <a:lnSpc>
                <a:spcPct val="90000"/>
              </a:lnSpc>
              <a:buNone/>
            </a:pPr>
            <a:endParaRPr lang="ru-RU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26982"/>
            <a:ext cx="8772157" cy="397477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Роль ARP в процессе удалённого обмена данными</a:t>
            </a:r>
            <a:endParaRPr lang="ru-RU" sz="2400" dirty="0">
              <a:latin typeface="Arial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5" y="939674"/>
            <a:ext cx="7365845" cy="560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96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371843" y="127179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Роль ARP в процессе удалённого обмена данными</a:t>
            </a:r>
            <a:endParaRPr lang="ru-RU" sz="2400" dirty="0">
              <a:latin typeface="Arial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69" y="1089606"/>
            <a:ext cx="7202231" cy="562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871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371843" y="434714"/>
            <a:ext cx="8772157" cy="500685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Роль ARP в процессе удалённого обмена данными</a:t>
            </a:r>
            <a:endParaRPr lang="ru-RU" sz="2400" dirty="0">
              <a:latin typeface="Arial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36" y="1092024"/>
            <a:ext cx="6808700" cy="54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12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63888" y="539646"/>
            <a:ext cx="8772157" cy="500684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Роль ARP в процессе удалённого обмена данными</a:t>
            </a:r>
            <a:endParaRPr lang="ru-RU" sz="2400" dirty="0">
              <a:latin typeface="Arial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1" y="1189317"/>
            <a:ext cx="6850790" cy="55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17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48" y="479685"/>
            <a:ext cx="8772157" cy="455713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Роль ARP в процессе удалённого обмена данными</a:t>
            </a:r>
            <a:endParaRPr lang="ru-RU" sz="2400" dirty="0">
              <a:latin typeface="Arial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0" y="1083180"/>
            <a:ext cx="6974048" cy="55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354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84333"/>
            <a:ext cx="8772157" cy="460047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Удаление записей из таблицы ARP</a:t>
            </a:r>
            <a:endParaRPr lang="ru-RU" sz="24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088486"/>
            <a:ext cx="866122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/>
              <a:buChar char="§"/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Таймер кэша ARP удаляет записи ARP, которые не использовались в течение заданного периода.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49159" y="1989722"/>
            <a:ext cx="5861574" cy="479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ARP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Таблицы ARP на сетевых устройствах</a:t>
            </a:r>
            <a:endParaRPr lang="ru-RU">
              <a:latin typeface="Arial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25" y="1376710"/>
            <a:ext cx="6361550" cy="251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25" y="4089862"/>
            <a:ext cx="6447676" cy="241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568560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Проблемы, связанные с ARP</a:t>
            </a: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Проблемы, которые может вызывать использование ARP</a:t>
            </a:r>
            <a:endParaRPr lang="ru-RU" sz="2800" dirty="0"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 t="4583"/>
          <a:stretch>
            <a:fillRect/>
          </a:stretch>
        </p:blipFill>
        <p:spPr bwMode="auto">
          <a:xfrm>
            <a:off x="698027" y="1451429"/>
            <a:ext cx="6783427" cy="487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3710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94" y="468923"/>
            <a:ext cx="8945405" cy="6389077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5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LLC (реализован в ПО)</a:t>
            </a:r>
            <a:endParaRPr lang="ru-RU" sz="5400" dirty="0" smtClean="0"/>
          </a:p>
          <a:p>
            <a:pPr marL="862005" indent="-74295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AutoNum type="arabicPeriod"/>
            </a:pPr>
            <a:r>
              <a:rPr lang="ru-RU" sz="4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Управляет обменом данными между верхним и нижним уровнями</a:t>
            </a:r>
          </a:p>
          <a:p>
            <a:pPr marL="862005" indent="-74295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AutoNum type="arabicPeriod"/>
            </a:pPr>
            <a:r>
              <a:rPr lang="ru-RU" sz="400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Использует</a:t>
            </a:r>
            <a:r>
              <a:rPr lang="ru-RU" sz="4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данные сетевого протокола и </a:t>
            </a:r>
            <a:r>
              <a:rPr lang="ru-RU" sz="4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добавляет управляющую </a:t>
            </a:r>
            <a:r>
              <a:rPr lang="ru-RU" sz="40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информацию, чтобы помочь доставить пакет</a:t>
            </a:r>
            <a: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0939726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Проблемы, связанные с ARP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Минимизация проблем, связанных с ARP</a:t>
            </a:r>
            <a:endParaRPr lang="ru-RU"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32114" y="1410136"/>
            <a:ext cx="6662058" cy="5072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9540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Основные принципы коммутации портов</a:t>
            </a:r>
            <a:endParaRPr lang="ru-RU">
              <a:latin typeface="Arial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53" y="2145324"/>
            <a:ext cx="6557985" cy="35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04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Основные принципы коммутации портов</a:t>
            </a:r>
            <a:endParaRPr lang="ru-RU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770" y="1538514"/>
            <a:ext cx="8577943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ru-RU" sz="2400" b="1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Коммутатор локальной сети 2-го уровня</a:t>
            </a:r>
          </a:p>
          <a:p>
            <a:pPr algn="l">
              <a:buNone/>
            </a:pPr>
            <a:endParaRPr lang="ru-RU" smtClean="0"/>
          </a:p>
          <a:p>
            <a:pPr marL="342900" indent="-342900" algn="l">
              <a:buFont typeface="Wingdings"/>
              <a:buChar char="§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Подключает оконечные устройства к центральному промежуточному устройству в большинстве сетей Ethernet.</a:t>
            </a:r>
            <a:endParaRPr lang="ru-RU" smtClean="0"/>
          </a:p>
          <a:p>
            <a:pPr marL="342900" indent="-342900" algn="l">
              <a:buFont typeface="Wingdings"/>
              <a:buChar char="§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Выполняет коммутацию и фильтрацию с учётом только MAC-адреса.</a:t>
            </a:r>
          </a:p>
          <a:p>
            <a:pPr marL="342900" indent="-342900" algn="l">
              <a:buFont typeface="Wingdings"/>
              <a:buChar char="§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Выполняет построение таблицы MAC-адресов, которые использует для принятия решения о пересылке.</a:t>
            </a:r>
          </a:p>
          <a:p>
            <a:pPr marL="342900" indent="-342900" algn="l">
              <a:buFont typeface="Wingdings"/>
              <a:buChar char="§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Передача данных между IP-подсетями зависит от маршрутизаторов.</a:t>
            </a:r>
            <a:endParaRPr lang="ru-RU" smtClean="0"/>
          </a:p>
          <a:p>
            <a:pPr algn="l"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9191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Таблица MAC-адресов коммутатора</a:t>
            </a:r>
            <a:endParaRPr lang="ru-RU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0285" y="3425060"/>
            <a:ext cx="86795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55" indent="-347655" algn="l">
              <a:buNone/>
            </a:pPr>
            <a:r>
              <a:rPr lang="ru-RU" sz="20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1.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 Коммутатор получает кадр широковещательной рассылки, отправленный с ПК 1 на порт 1.</a:t>
            </a:r>
          </a:p>
          <a:p>
            <a:pPr marL="347655" indent="-347655" algn="l">
              <a:buNone/>
            </a:pPr>
            <a:r>
              <a:rPr lang="ru-RU" sz="20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2.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 Коммутатор вводит в таблицу адресов MAC-адрес источника и номер порта, который принял кадр.</a:t>
            </a:r>
          </a:p>
          <a:p>
            <a:pPr marL="347655" indent="-347655" algn="l">
              <a:buNone/>
            </a:pPr>
            <a:r>
              <a:rPr lang="ru-RU" sz="20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3.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 Поскольку адрес назначения широковещательный, коммутатор рассылает кадр по всем портам, кроме порта, по которому он был получен.</a:t>
            </a:r>
          </a:p>
          <a:p>
            <a:pPr marL="347655" indent="-347655" algn="l">
              <a:buNone/>
            </a:pPr>
            <a:r>
              <a:rPr lang="ru-RU" sz="20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4.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 Устройство-адресат в качестве отклика на широковещательную рассылку отправляет кадр индивидуальной рассылки на ПК 1.</a:t>
            </a:r>
          </a:p>
          <a:p>
            <a:pPr marL="347655" indent="-347655" algn="l">
              <a:buNone/>
            </a:pPr>
            <a:endParaRPr lang="ru-RU" sz="2000" dirty="0" smtClean="0"/>
          </a:p>
          <a:p>
            <a:pPr marL="347655" indent="-347655" algn="l">
              <a:buNone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Продолжение...</a:t>
            </a:r>
            <a:endParaRPr lang="ru-RU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t="14488" b="6478"/>
          <a:stretch>
            <a:fillRect/>
          </a:stretch>
        </p:blipFill>
        <p:spPr bwMode="auto">
          <a:xfrm>
            <a:off x="1910947" y="1360539"/>
            <a:ext cx="4722082" cy="1977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8657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Таблица MAC-адресов коммутатора</a:t>
            </a:r>
            <a:endParaRPr lang="ru-RU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770" y="3482805"/>
            <a:ext cx="8679543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55" indent="-347655" algn="l">
              <a:buNone/>
            </a:pPr>
            <a:r>
              <a:rPr lang="ru-RU" sz="22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5.</a:t>
            </a:r>
            <a:r>
              <a:rPr lang="ru-RU" sz="2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 Коммутатор вводит в таблицу адресов полученные кадром исходный МАС-адрес ПК 2 и номер порта коммутатора. Адрес назначения кадра и соответствующий порт находятся в таблице MAC-адресов.</a:t>
            </a:r>
          </a:p>
          <a:p>
            <a:pPr marL="347655" indent="-347655" algn="l">
              <a:buNone/>
            </a:pPr>
            <a:r>
              <a:rPr lang="ru-RU" sz="22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6.</a:t>
            </a:r>
            <a:r>
              <a:rPr lang="ru-RU" sz="22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 Теперь коммутатор может пересылать кадры между устройствами источника и назначения без лавинной рассылки, потому что у него есть записи в таблице МАС-адресов, которые идентифицируют соответствующие порты.</a:t>
            </a:r>
          </a:p>
          <a:p>
            <a:pPr algn="l">
              <a:buNone/>
            </a:pPr>
            <a:endParaRPr lang="ru-RU" sz="2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t="14488" b="6478"/>
          <a:stretch>
            <a:fillRect/>
          </a:stretch>
        </p:blipFill>
        <p:spPr bwMode="auto">
          <a:xfrm>
            <a:off x="1910947" y="1360539"/>
            <a:ext cx="4722082" cy="1977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0176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Настройки дуплексного режима</a:t>
            </a:r>
            <a:endParaRPr lang="ru-RU">
              <a:latin typeface="Arial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72608" y="1097627"/>
            <a:ext cx="7456992" cy="576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Auto-MDIX</a:t>
            </a:r>
            <a:endParaRPr lang="ru-RU">
              <a:latin typeface="Arial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t="6861" b="4123"/>
          <a:stretch>
            <a:fillRect/>
          </a:stretch>
        </p:blipFill>
        <p:spPr bwMode="auto">
          <a:xfrm>
            <a:off x="876140" y="1320799"/>
            <a:ext cx="6932546" cy="505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5551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684672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Способы пересылки кадров на коммутаторы Cisco</a:t>
            </a:r>
            <a:endParaRPr lang="ru-RU" sz="2800" dirty="0">
              <a:latin typeface="Arial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 t="4775" b="17639"/>
          <a:stretch>
            <a:fillRect/>
          </a:stretch>
        </p:blipFill>
        <p:spPr bwMode="auto">
          <a:xfrm>
            <a:off x="2171850" y="1625598"/>
            <a:ext cx="4495469" cy="468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 без буферизации</a:t>
            </a:r>
            <a:endParaRPr lang="ru-RU" sz="280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1943" y="1370375"/>
            <a:ext cx="3931949" cy="482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18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Два варианта:</a:t>
            </a:r>
            <a:endParaRPr lang="ru-RU" sz="1800" dirty="0" smtClean="0"/>
          </a:p>
          <a:p>
            <a:pPr algn="l">
              <a:buNone/>
            </a:pPr>
            <a:endParaRPr lang="ru-RU" sz="1800" b="1" dirty="0" smtClean="0"/>
          </a:p>
          <a:p>
            <a:pPr algn="l">
              <a:buNone/>
            </a:pPr>
            <a:r>
              <a:rPr lang="ru-RU" sz="18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Коммутация с быстрой передачей</a:t>
            </a:r>
            <a:r>
              <a:rPr lang="ru-RU" sz="18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: </a:t>
            </a:r>
            <a:endParaRPr lang="ru-RU" sz="1800" dirty="0" smtClean="0"/>
          </a:p>
          <a:p>
            <a:pPr marL="342900" indent="-342900" algn="l">
              <a:buFont typeface="Arial"/>
              <a:buChar char="•"/>
            </a:pPr>
            <a:r>
              <a:rPr lang="ru-RU" sz="18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на низшем уровне задержки выполняется немедленная пересылка пакета после чтения адреса назначения (стандартный метод коммутации без буферизации)</a:t>
            </a:r>
            <a:endParaRPr lang="ru-RU" sz="1800" dirty="0" smtClean="0"/>
          </a:p>
          <a:p>
            <a:pPr algn="l">
              <a:buNone/>
            </a:pPr>
            <a:endParaRPr lang="ru-RU" sz="1800" b="1" dirty="0" smtClean="0"/>
          </a:p>
          <a:p>
            <a:pPr algn="l">
              <a:buNone/>
            </a:pPr>
            <a:r>
              <a:rPr lang="ru-RU" sz="18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Коммутация с исключением фрагментов</a:t>
            </a:r>
            <a:r>
              <a:rPr lang="ru-RU" sz="18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: </a:t>
            </a:r>
            <a:endParaRPr lang="ru-RU" sz="1800" dirty="0" smtClean="0"/>
          </a:p>
          <a:p>
            <a:pPr marL="342900" indent="-342900" algn="l">
              <a:buFont typeface="Arial"/>
              <a:buChar char="•"/>
            </a:pPr>
            <a:r>
              <a:rPr lang="ru-RU" sz="18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коммутатор сохраняет первые 64 байта кадра перед пересылкой; большинство ошибок сети и коллизий возникает именно в первых 64 байтах</a:t>
            </a:r>
            <a:endParaRPr lang="ru-RU" sz="1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74110" y="1512127"/>
            <a:ext cx="4439107" cy="449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278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Буферизация памяти на коммутаторах</a:t>
            </a:r>
            <a:endParaRPr lang="ru-RU">
              <a:latin typeface="Arial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4701" y="2377439"/>
            <a:ext cx="8068220" cy="2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94" y="468923"/>
            <a:ext cx="8945405" cy="6389077"/>
          </a:xfrm>
        </p:spPr>
        <p:txBody>
          <a:bodyPr/>
          <a:lstStyle/>
          <a:p>
            <a:pPr marL="320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5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MAC-адрес (реализован </a:t>
            </a:r>
            <a:r>
              <a:rPr lang="ru-RU" sz="5400" b="1" i="0" dirty="0" err="1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аппаратно</a:t>
            </a:r>
            <a:r>
              <a:rPr lang="ru-RU" sz="5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)</a:t>
            </a:r>
            <a:endParaRPr lang="ru-RU" sz="5400" dirty="0" smtClean="0"/>
          </a:p>
          <a:p>
            <a:pPr marL="119055" indent="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Две основные задачи подуровня MAC: </a:t>
            </a:r>
          </a:p>
          <a:p>
            <a:pPr marL="119055" indent="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None/>
            </a:pPr>
            <a:r>
              <a:rPr lang="ru-RU" sz="3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</a:p>
          <a:p>
            <a:pPr marL="457200" lvl="1" indent="0" algn="l" defTabSz="814365"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</a:pPr>
            <a:r>
              <a:rPr lang="ru-RU" sz="3200" b="1" i="0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1. инкапсуляция данных;  </a:t>
            </a:r>
          </a:p>
          <a:p>
            <a:pPr marL="457200" lvl="1" indent="0" algn="l" defTabSz="814365"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</a:pPr>
            <a:r>
              <a:rPr lang="ru-RU" sz="3200" b="1" i="0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2. управление доступом к среде передачи данных.</a:t>
            </a:r>
            <a:r>
              <a:rPr lang="ru-RU" sz="18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18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</a:b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5304786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641130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Фиксированная или модульная конфигурация</a:t>
            </a: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Сравнение фиксированной и модульной конфигураций</a:t>
            </a:r>
            <a:endParaRPr lang="ru-RU" sz="3000" dirty="0">
              <a:latin typeface="Arial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03155" y="1491341"/>
            <a:ext cx="6073685" cy="510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7325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626616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Фиксированная или модульная конфигурация</a:t>
            </a: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Сравнение фиксированной и модульной конфигураций</a:t>
            </a:r>
            <a:endParaRPr lang="ru-RU" sz="3000" dirty="0"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74794" y="1509713"/>
            <a:ext cx="5896012" cy="519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3873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57242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Фиксированная или модульная конфигурация</a:t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Параметры модуля для слотов коммутатора Cisco</a:t>
            </a:r>
            <a:endParaRPr lang="ru-RU" dirty="0"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42" y="1637166"/>
            <a:ext cx="4110751" cy="473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5626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 3-го уровня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Сравнение коммутации 2-го и 3-го уровня</a:t>
            </a:r>
            <a:endParaRPr lang="ru-RU">
              <a:latin typeface="Arial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734771"/>
            <a:ext cx="4856658" cy="418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289863" y="1561505"/>
            <a:ext cx="4854137" cy="435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9930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 3-го уровня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 Cisco Express Forwarding</a:t>
            </a:r>
            <a:endParaRPr lang="ru-RU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8343" y="1546198"/>
            <a:ext cx="831668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Два основных компонента: </a:t>
            </a:r>
          </a:p>
          <a:p>
            <a:pPr algn="l">
              <a:buNone/>
            </a:pPr>
            <a:endParaRPr lang="ru-RU" smtClean="0"/>
          </a:p>
          <a:p>
            <a:pPr marL="342900" indent="-342900" algn="l">
              <a:buFont typeface="Wingdings"/>
              <a:buChar char="§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база данных о переадресации (FIB)</a:t>
            </a:r>
          </a:p>
          <a:p>
            <a:pPr marL="800100" lvl="1" indent="-342900" algn="l">
              <a:buFont typeface="Arial"/>
              <a:buChar char="•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концептуально сходна с таблицей маршрутизации</a:t>
            </a:r>
          </a:p>
          <a:p>
            <a:pPr marL="800100" lvl="1" indent="-342900" algn="l">
              <a:buFont typeface="Arial"/>
              <a:buChar char="•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В процессе коммутации Cisco Express Forwarding сетевое устройство использует эту таблицу подстановок для принятия решений относительно коммутации с учётом адреса назначения</a:t>
            </a:r>
          </a:p>
          <a:p>
            <a:pPr marL="800100" lvl="1" indent="-342900" algn="l">
              <a:buFont typeface="Arial"/>
              <a:buChar char="•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Обновляется при изменениях в сети и содержит все маршруты, известные на данный момент</a:t>
            </a:r>
            <a:endParaRPr lang="ru-RU" smtClean="0"/>
          </a:p>
          <a:p>
            <a:pPr algn="l">
              <a:buNone/>
            </a:pPr>
            <a:endParaRPr lang="ru-RU" smtClean="0"/>
          </a:p>
          <a:p>
            <a:pPr marL="342900" indent="-342900" algn="l">
              <a:buFont typeface="Wingdings"/>
              <a:buChar char="§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Таблицы смежности</a:t>
            </a:r>
          </a:p>
          <a:p>
            <a:pPr marL="800100" lvl="1" indent="-342900" algn="l">
              <a:buFont typeface="Arial"/>
              <a:buChar char="•"/>
            </a:pPr>
            <a:r>
              <a:rPr lang="ru-RU" sz="24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Обслуживание адресов следующего перехода 2-го уровня для всех записей базы сведений о пересылк</a:t>
            </a:r>
            <a:r>
              <a:rPr lang="ru-RU" sz="20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е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35200131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 3-го уровня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 Cisco Express Forwarding</a:t>
            </a:r>
            <a:endParaRPr lang="ru-RU">
              <a:latin typeface="Arial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1678" y="1422768"/>
            <a:ext cx="5783985" cy="505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7547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Коммутации 3-го уровня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Типы интерфейсов 3-го уровня</a:t>
            </a:r>
            <a:endParaRPr lang="ru-RU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180" y="1427304"/>
            <a:ext cx="8733677" cy="5086416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Основные типы интерфейсов 3-го уровня:</a:t>
            </a:r>
            <a:endParaRPr lang="ru-RU" dirty="0" smtClean="0"/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Виртуальный интерфейс коммутатора (SVI)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 — логический интерфейс коммутатора, связанный с виртуальной локальной сетью (VLAN).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Маршрутизируемый порт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 — физический порт на коммутаторе третьего уровня, настроенный как порт маршрутизатора. Чтобы настроить маршрутизируемые порты, переведите интерфейс в режим третьего уровня с помощью команды конфигурации интерфейса </a:t>
            </a:r>
            <a:r>
              <a:rPr lang="ru-RU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no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</a:t>
            </a:r>
            <a:r>
              <a:rPr lang="ru-RU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switchport.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Канал EtherChannel 3-го уровня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 — логический интерфейс устройства Cisco, связанного с </a:t>
            </a:r>
            <a:r>
              <a:rPr lang="ru-RU" sz="2400" b="0" i="1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пакетом</a:t>
            </a: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 маршрутизируемых портов.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9123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641130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Коммутация 3-го уровня</a:t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Настройка маршрутизируемого порта на коммутаторе 3-го уровня</a:t>
            </a:r>
            <a:endParaRPr lang="ru-RU" sz="2800" dirty="0">
              <a:latin typeface="Arial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97453" y="1328092"/>
            <a:ext cx="7625224" cy="552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0167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Глава 5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Заключение</a:t>
            </a:r>
            <a:endParaRPr lang="ru-RU" sz="280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На сегодняшний день технология Ethernet является наиболее широко используемой технологией локальных сетей (LAN).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Стандарты Ethernet регламентируют как протоколы 2-го уровня, так и технологии 1-го уровня.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Структура кадра Ethernet добавляет заголовки и концевики вокруг PDU 3-го уровня для инкапсуляции отправляемого сообщения.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Представляя результат реализации набора стандартов IEEE 802.2/3, кадр Ethernet предоставляет функции адресации и проверки ошибок.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Замена концентраторов на коммутаторы в рамках локальной сети позволила снизить вероятность коллизии кадров в каналах полудуплексной связи. 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2810728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Глава 5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Заключение</a:t>
            </a:r>
            <a:endParaRPr lang="ru-RU" sz="280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Адресация Ethernet 2-го уровня поддерживает индивидуальный, многоадресный и широковещательный режимы передачи данных.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Ethernet использует протокол разрешения адресов (ARP) для определения MAC-адресов назначения и сопоставления их известным адресам сетевого уровня.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 каждого узла в IP-сети есть МАС- и IP-адреса.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Протокол ARP преобразовывает адреса IPv4 в МАС-адреса и хранит таблицу преобразований.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Коммутатор 2-го уровня создаёт таблицу МАС-адресов, которую в дальнейшем использует для принятия решений в пересылке пакетов. </a:t>
            </a:r>
            <a:endParaRPr lang="ru-RU" sz="2400" b="0" i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383139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Подуровень MAC</a:t>
            </a:r>
            <a:endParaRPr lang="ru-RU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6742" y="1320799"/>
            <a:ext cx="8621485" cy="478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2400" b="1" i="0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1. Инкапсуляция данных</a:t>
            </a:r>
            <a:endParaRPr lang="ru-RU" dirty="0" smtClean="0">
              <a:solidFill>
                <a:srgbClr val="FF0000"/>
              </a:solidFill>
              <a:latin typeface="+mn-lt"/>
            </a:endParaRPr>
          </a:p>
          <a:p>
            <a:pPr marL="1190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1. Сборка кадра перед передачей и разборка кадра после его получения</a:t>
            </a:r>
          </a:p>
          <a:p>
            <a:pPr marL="1190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2. Уровень MAC добавляет заголовок и </a:t>
            </a:r>
            <a:r>
              <a:rPr lang="ru-RU" sz="20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концевик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в протокольный блок данных (</a:t>
            </a:r>
            <a:r>
              <a:rPr lang="en-US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PDU 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или кадр) сетевого уровня</a:t>
            </a:r>
          </a:p>
          <a:p>
            <a:pPr algn="l">
              <a:buNone/>
            </a:pPr>
            <a:endParaRPr lang="ru-RU" b="1" dirty="0" smtClean="0">
              <a:latin typeface="+mn-lt"/>
            </a:endParaRPr>
          </a:p>
          <a:p>
            <a:pPr algn="l">
              <a:buNone/>
            </a:pPr>
            <a:r>
              <a:rPr lang="ru-RU" b="1" dirty="0">
                <a:latin typeface="Arial"/>
                <a:ea typeface="ＭＳ Ｐゴシック"/>
                <a:cs typeface="ＭＳ Ｐゴシック"/>
              </a:rPr>
              <a:t>3</a:t>
            </a:r>
            <a:r>
              <a:rPr lang="ru-RU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основные функции:</a:t>
            </a:r>
          </a:p>
          <a:p>
            <a:pPr marL="1190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1. </a:t>
            </a:r>
            <a:r>
              <a:rPr lang="ru-RU" sz="20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разграничивание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кадра: определяет группу бит, составляющих кадр</a:t>
            </a:r>
          </a:p>
          <a:p>
            <a:pPr marL="1190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2. адресация: все заголовки </a:t>
            </a:r>
            <a:r>
              <a:rPr lang="ru-RU" sz="20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Ethernet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, добавленные в кадр, содержат физический адрес (MAC-адрес)</a:t>
            </a:r>
          </a:p>
          <a:p>
            <a:pPr marL="119055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3. обнаружение ошибок: все кадры </a:t>
            </a:r>
            <a:r>
              <a:rPr lang="ru-RU" sz="20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Ethernet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содержат </a:t>
            </a:r>
            <a:r>
              <a:rPr lang="ru-RU" sz="20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концевик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с циклическим избыточным кодом (CRC) содержимого кадра.</a:t>
            </a:r>
            <a:endParaRPr lang="ru-RU" sz="20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692288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Глава 5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Заключение</a:t>
            </a:r>
            <a:endParaRPr lang="ru-RU" sz="280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Коммутаторы 3-го уровня также могут выполнять функции маршрутизации 3-го уровня, тем самым снижая необходимость установки выделенных маршрутизаторов в локальной сети.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Поскольку в коммутаторах 3-го уровня установлено специальное аппаратное обеспечение для коммутации, они, как правило, могут маршрутизировать данные со скоростью самой коммутации.</a:t>
            </a: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2405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ru-RU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Подуровень MAC</a:t>
            </a:r>
            <a:endParaRPr lang="ru-RU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3200" y="1551744"/>
            <a:ext cx="8606969" cy="425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ru-RU" sz="2400" b="1" i="0" dirty="0" smtClean="0">
                <a:solidFill>
                  <a:srgbClr val="FF0000"/>
                </a:solidFill>
                <a:latin typeface="Arial"/>
                <a:ea typeface="ＭＳ Ｐゴシック"/>
                <a:cs typeface="ＭＳ Ｐゴシック"/>
              </a:rPr>
              <a:t>2. Управление доступом к среде передачи данных</a:t>
            </a:r>
            <a:endParaRPr lang="ru-RU" dirty="0" smtClean="0">
              <a:solidFill>
                <a:srgbClr val="FF0000"/>
              </a:solidFill>
            </a:endParaRPr>
          </a:p>
          <a:p>
            <a:pPr marL="461955" indent="-342900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/>
              <a:buChar char="•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Отвечает за размещение кадров в среде передачи данных и их удаление из неё.</a:t>
            </a:r>
          </a:p>
          <a:p>
            <a:pPr marL="461955" indent="-342900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/>
              <a:buChar char="•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Осуществляет обмен данными непосредственно с физическим уровнем.</a:t>
            </a:r>
          </a:p>
          <a:p>
            <a:pPr marL="461955" indent="-342900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/>
              <a:buChar char="•"/>
            </a:pP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Если устройства, подключённые к каналу передачи данных, пытаются передать данные одновременно, произойдет коллизия, которая приведёт к искажению данных и сделает их непригодными к использованию.</a:t>
            </a:r>
          </a:p>
          <a:p>
            <a:pPr marL="461955" indent="-342900" algn="l" defTabSz="814365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Arial"/>
              <a:buChar char="•"/>
            </a:pPr>
            <a:r>
              <a:rPr lang="ru-RU" sz="2000" b="0" i="0" dirty="0" err="1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Ethernet</a:t>
            </a:r>
            <a:r>
              <a:rPr lang="ru-RU" sz="20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предоставляет метод контроля совместного доступа узлов, использующий технологию </a:t>
            </a:r>
            <a:r>
              <a:rPr lang="ru-RU" sz="20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множественного доступа с контролем несущей (CSMA).</a:t>
            </a:r>
            <a:endParaRPr lang="ru-RU" sz="2000" b="1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609721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42728"/>
            <a:ext cx="8772157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Принцип работы Ethernet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Управление доступом к среде передачи данных</a:t>
            </a:r>
            <a:endParaRPr lang="ru-RU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5052" y="1876872"/>
            <a:ext cx="8733677" cy="4608080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Множественный доступ с контролем несущей  (</a:t>
            </a:r>
            <a:r>
              <a:rPr lang="en-US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CSMA</a:t>
            </a:r>
            <a:r>
              <a:rPr lang="ru-RU" sz="2400" b="1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)</a:t>
            </a:r>
            <a:endParaRPr lang="en-US" sz="2400" b="1" i="0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endParaRPr lang="ru-RU" sz="2400" b="1" i="0" dirty="0" smtClean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Позволяет выяснить, несёт ли среда передачи данных сигнал 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Если сигнал несущей не обнаружен, устройство выполняет передачу данных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800" b="0" i="0" dirty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Если два устройства выполняют передачу данных одновременно, возникает коллизия данных</a:t>
            </a:r>
            <a:endParaRPr lang="ru-RU" sz="2800" dirty="0" smtClean="0"/>
          </a:p>
          <a:p>
            <a:pPr marL="457200" lvl="1" indent="0" algn="l" defTabSz="814365">
              <a:spcBef>
                <a:spcPct val="35000"/>
              </a:spcBef>
              <a:spcAft>
                <a:spcPct val="0"/>
              </a:spcAft>
              <a:buNone/>
            </a:pPr>
            <a:endParaRPr lang="ru-RU" sz="28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13468</TotalTime>
  <Pages>28</Pages>
  <Words>1860</Words>
  <Application>Microsoft Office PowerPoint</Application>
  <PresentationFormat>Экран (4:3)</PresentationFormat>
  <Paragraphs>353</Paragraphs>
  <Slides>71</Slides>
  <Notes>70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71</vt:i4>
      </vt:variant>
    </vt:vector>
  </HeadingPairs>
  <TitlesOfParts>
    <vt:vector size="76" baseType="lpstr">
      <vt:lpstr>ＭＳ Ｐゴシック</vt:lpstr>
      <vt:lpstr>Arial</vt:lpstr>
      <vt:lpstr>Wingdings</vt:lpstr>
      <vt:lpstr>PPT-TMPLT-WHT_C</vt:lpstr>
      <vt:lpstr>NetAcad-4F_PPT-WHT_060408</vt:lpstr>
      <vt:lpstr>Глава 5. Ethernet</vt:lpstr>
      <vt:lpstr>Принцип работы Ethernet </vt:lpstr>
      <vt:lpstr>Принцип работы Ethernet Подуровни LLC и MAC</vt:lpstr>
      <vt:lpstr>Принцип работы Ethernet Подуровни LLC и MAC</vt:lpstr>
      <vt:lpstr>Презентация PowerPoint</vt:lpstr>
      <vt:lpstr>Презентация PowerPoint</vt:lpstr>
      <vt:lpstr>Принцип работы Ethernet Подуровень MAC</vt:lpstr>
      <vt:lpstr>Принцип работы Ethernet Подуровень MAC</vt:lpstr>
      <vt:lpstr>Принцип работы Ethernet Управление доступом к среде передачи данных</vt:lpstr>
      <vt:lpstr>Принцип работы Ethernet Управление доступом к среде передачи данных</vt:lpstr>
      <vt:lpstr>Принцип работы Ethernet Управление доступом к среде передачи данных</vt:lpstr>
      <vt:lpstr>Принцип работы Ethernet MAC-адрес: Ethernet-личность</vt:lpstr>
      <vt:lpstr>Принцип работы Ethernet Обработка кадров</vt:lpstr>
      <vt:lpstr>Принцип работы Ethernet Обработка кадров</vt:lpstr>
      <vt:lpstr>Атрибуты кадра Ethernet Инкапсуляция Ethernet</vt:lpstr>
      <vt:lpstr>Атрибуты кадра Ethernet Размер кадра Ethernet</vt:lpstr>
      <vt:lpstr>Атрибуты кадра Ethernet Размер кадра Ethernet</vt:lpstr>
      <vt:lpstr>Атрибуты кадра Ethernet Введение в кадр Ethernet</vt:lpstr>
      <vt:lpstr>Атрибуты кадра Ethernet Введение в кадр Ethernet</vt:lpstr>
      <vt:lpstr>Ethernet MAC MAC-адреса и шестнадцатеричные значения</vt:lpstr>
      <vt:lpstr>Ethernet MAC Представление MAC-адресов</vt:lpstr>
      <vt:lpstr>Презентация PowerPoint</vt:lpstr>
      <vt:lpstr>Презентация PowerPoint</vt:lpstr>
      <vt:lpstr>Презентация PowerPoint</vt:lpstr>
      <vt:lpstr>MAC-адрес и IP-адрес MAC-адрес и IP-адрес</vt:lpstr>
      <vt:lpstr>Ethernet MAC Сквозное подключение, MAC- и IP-адрес</vt:lpstr>
      <vt:lpstr>Ethernet MAC Сквозное подключение, MAC- и IP-адрес</vt:lpstr>
      <vt:lpstr>ARP Введение в ARP</vt:lpstr>
      <vt:lpstr>ARP Введение в ARP</vt:lpstr>
      <vt:lpstr>ARP Функции и принцип действия ARP</vt:lpstr>
      <vt:lpstr>ARP Функции и принцип действия ARP</vt:lpstr>
      <vt:lpstr>ARP Сохранение таблицы ARP</vt:lpstr>
      <vt:lpstr>ARP Сохранение таблицы ARP</vt:lpstr>
      <vt:lpstr>ARP Функции и принцип действия ARP</vt:lpstr>
      <vt:lpstr>ARP Функции и принцип действия ARP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ARP Роль ARP в процессе удалённого обмена данными</vt:lpstr>
      <vt:lpstr> Роль ARP в процессе удалённого обмена данными</vt:lpstr>
      <vt:lpstr> Роль ARP в процессе удалённого обмена данными</vt:lpstr>
      <vt:lpstr> Роль ARP в процессе удалённого обмена данными</vt:lpstr>
      <vt:lpstr> Роль ARP в процессе удалённого обмена данными</vt:lpstr>
      <vt:lpstr> Роль ARP в процессе удалённого обмена данными</vt:lpstr>
      <vt:lpstr> Удаление записей из таблицы ARP</vt:lpstr>
      <vt:lpstr>ARP Таблицы ARP на сетевых устройствах</vt:lpstr>
      <vt:lpstr>Проблемы, связанные с ARP Проблемы, которые может вызывать использование ARP</vt:lpstr>
      <vt:lpstr>Проблемы, связанные с ARP Минимизация проблем, связанных с ARP</vt:lpstr>
      <vt:lpstr>Коммутация Основные принципы коммутации портов</vt:lpstr>
      <vt:lpstr>Коммутация Основные принципы коммутации портов</vt:lpstr>
      <vt:lpstr>Коммутация Таблица MAC-адресов коммутатора</vt:lpstr>
      <vt:lpstr>Коммутация Таблица MAC-адресов коммутатора</vt:lpstr>
      <vt:lpstr>Коммутация Настройки дуплексного режима</vt:lpstr>
      <vt:lpstr>Коммутация Auto-MDIX</vt:lpstr>
      <vt:lpstr>Коммутация Способы пересылки кадров на коммутаторы Cisco</vt:lpstr>
      <vt:lpstr>Коммутация Коммутация без буферизации</vt:lpstr>
      <vt:lpstr>Коммутация Буферизация памяти на коммутаторах</vt:lpstr>
      <vt:lpstr>Фиксированная или модульная конфигурация Сравнение фиксированной и модульной конфигураций</vt:lpstr>
      <vt:lpstr>Фиксированная или модульная конфигурация Сравнение фиксированной и модульной конфигураций</vt:lpstr>
      <vt:lpstr>Фиксированная или модульная конфигурация Параметры модуля для слотов коммутатора Cisco</vt:lpstr>
      <vt:lpstr>Коммутация 3-го уровня Сравнение коммутации 2-го и 3-го уровня</vt:lpstr>
      <vt:lpstr>Коммутация 3-го уровня Коммутация Cisco Express Forwarding</vt:lpstr>
      <vt:lpstr>Коммутация 3-го уровня Коммутация Cisco Express Forwarding</vt:lpstr>
      <vt:lpstr>Коммутации 3-го уровня Типы интерфейсов 3-го уровня</vt:lpstr>
      <vt:lpstr>Коммутация 3-го уровня Настройка маршрутизируемого порта на коммутаторе 3-го уровня</vt:lpstr>
      <vt:lpstr>Глава 5 Заключение</vt:lpstr>
      <vt:lpstr>Глава 5 Заключение</vt:lpstr>
      <vt:lpstr>Глава 5 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08tarasoff@gmail.com</cp:lastModifiedBy>
  <cp:revision>878</cp:revision>
  <cp:lastPrinted>1999-01-27T00:54:54Z</cp:lastPrinted>
  <dcterms:created xsi:type="dcterms:W3CDTF">2006-10-23T15:07:30Z</dcterms:created>
  <dcterms:modified xsi:type="dcterms:W3CDTF">2018-10-10T05:27:07Z</dcterms:modified>
</cp:coreProperties>
</file>